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455767" y="1463040"/>
            <a:ext cx="1280160" cy="1280160"/>
          </a:xfrm>
          <a:prstGeom prst="ellipse">
            <a:avLst/>
          </a:prstGeom>
          <a:solidFill>
            <a:srgbClr val="D4A84B"/>
          </a:solidFill>
          <a:ln>
            <a:solidFill>
              <a:srgbClr val="D4A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500" b="1">
                <a:solidFill>
                  <a:srgbClr val="1B2A4E"/>
                </a:solidFill>
                <a:latin typeface="Calibri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926080"/>
            <a:ext cx="12191695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400" b="1">
                <a:solidFill>
                  <a:srgbClr val="FFFFFF"/>
                </a:solidFill>
                <a:latin typeface="Calibri"/>
              </a:rPr>
              <a:t>SCHOLA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10047" y="3977639"/>
            <a:ext cx="1371600" cy="457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160520"/>
            <a:ext cx="121916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0">
                <a:solidFill>
                  <a:srgbClr val="D4A84B"/>
                </a:solidFill>
                <a:latin typeface="Calibri"/>
              </a:rPr>
              <a:t>Where Education Meets Innovation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800600"/>
            <a:ext cx="121916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Calibri"/>
              </a:rPr>
              <a:t>A Complete School Management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349240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>
                <a:solidFill>
                  <a:srgbClr val="F4F6F9"/>
                </a:solidFill>
                <a:latin typeface="Calibri"/>
              </a:rPr>
              <a:t>Presented to Private &amp; International Schools in Egypt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D4A84B"/>
                </a:solidFill>
                <a:latin typeface="Calibri"/>
              </a:rPr>
              <a:t>schola.eg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THE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Schools Today Face Real Operational Hurdles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Manual processes, fragmented tools, and weak communication slow everyone down.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10312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23317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30428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Wasted Administrative Hours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7180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Attendance, grading, and reports still rely on paper and spreadsheets.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10312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72000" y="23317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230428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Fragmented Communication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97180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Parents and teachers juggle WhatsApp, phone calls, and paper notes.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83880" y="210312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12480" y="23317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$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230428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Manual Fee Collection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97180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Cash payments, lost receipts, and untraceable dues.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25196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44805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445312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No Real-Time Safety Visibility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12064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Parents have no way to know where the school bus is.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43400" y="425196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572000" y="44805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445312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Scattered Academic Records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512064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Homework, grades, and notes live in different notebooks and systems.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83880" y="4251960"/>
            <a:ext cx="3611880" cy="19659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12480" y="44805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♫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0" y="445312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Slow Emergency Announcements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0" y="5120640"/>
            <a:ext cx="31546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Urgent updates (weather, closures) reach parents too late.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OUR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Introducing Schola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One unified platform that connects every stakeholder in your school.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2103120"/>
            <a:ext cx="457200" cy="457200"/>
          </a:xfrm>
          <a:prstGeom prst="ellipse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B2A4E"/>
                </a:solidFill>
              </a:rPr>
              <a:t>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084832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B2A4E"/>
                </a:solidFill>
                <a:latin typeface="Calibri"/>
              </a:rPr>
              <a:t>All-in-One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3774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Academics, communication, finance, and operations in a single system.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B2A4E"/>
                </a:solidFill>
              </a:rPr>
              <a:t>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999232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B2A4E"/>
                </a:solidFill>
                <a:latin typeface="Calibri"/>
              </a:rPr>
              <a:t>Built for Schools in Egypt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2918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Designed to fit the workflow of private and international schools.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3931920"/>
            <a:ext cx="457200" cy="457200"/>
          </a:xfrm>
          <a:prstGeom prst="ellipse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B2A4E"/>
                </a:solidFill>
              </a:rPr>
              <a:t>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913632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B2A4E"/>
                </a:solidFill>
                <a:latin typeface="Calibri"/>
              </a:rPr>
              <a:t>Easy for Everyone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42062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Simple interfaces for teachers, parents, students, and administrators.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4846320"/>
            <a:ext cx="457200" cy="457200"/>
          </a:xfrm>
          <a:prstGeom prst="ellipse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B2A4E"/>
                </a:solidFill>
              </a:rPr>
              <a:t>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4828032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B2A4E"/>
                </a:solidFill>
                <a:latin typeface="Calibri"/>
              </a:rPr>
              <a:t>Multi-Platform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51206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Works on the web and mobile — anywhere, anytime.</a:t>
            </a:r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7475220" y="2720340"/>
            <a:ext cx="2125980" cy="1211580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9601200" y="2720340"/>
            <a:ext cx="1714500" cy="1211580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7475220" y="3931920"/>
            <a:ext cx="2125980" cy="1668780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601200" y="3931920"/>
            <a:ext cx="1714500" cy="1668780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869680" y="3200400"/>
            <a:ext cx="1463040" cy="1463040"/>
          </a:xfrm>
          <a:prstGeom prst="ellipse">
            <a:avLst/>
          </a:prstGeom>
          <a:solidFill>
            <a:srgbClr val="1B2A4E"/>
          </a:solidFill>
          <a:ln w="31750">
            <a:solidFill>
              <a:srgbClr val="D4A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D4A84B"/>
                </a:solidFill>
                <a:latin typeface="Calibri"/>
              </a:rPr>
              <a:t>SCHOLA</a:t>
            </a:r>
          </a:p>
        </p:txBody>
      </p:sp>
      <p:sp>
        <p:nvSpPr>
          <p:cNvPr id="23" name="Oval 22"/>
          <p:cNvSpPr/>
          <p:nvPr/>
        </p:nvSpPr>
        <p:spPr>
          <a:xfrm>
            <a:off x="6903720" y="2148840"/>
            <a:ext cx="1143000" cy="1143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100" b="1">
                <a:solidFill>
                  <a:srgbClr val="1B2A4E"/>
                </a:solidFill>
                <a:latin typeface="Calibri"/>
              </a:rPr>
              <a:t>Teachers</a:t>
            </a:r>
          </a:p>
        </p:txBody>
      </p:sp>
      <p:sp>
        <p:nvSpPr>
          <p:cNvPr id="24" name="Oval 23"/>
          <p:cNvSpPr/>
          <p:nvPr/>
        </p:nvSpPr>
        <p:spPr>
          <a:xfrm>
            <a:off x="10744200" y="2148840"/>
            <a:ext cx="1143000" cy="1143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100" b="1">
                <a:solidFill>
                  <a:srgbClr val="1B2A4E"/>
                </a:solidFill>
                <a:latin typeface="Calibri"/>
              </a:rPr>
              <a:t>Parents</a:t>
            </a:r>
          </a:p>
        </p:txBody>
      </p:sp>
      <p:sp>
        <p:nvSpPr>
          <p:cNvPr id="25" name="Oval 24"/>
          <p:cNvSpPr/>
          <p:nvPr/>
        </p:nvSpPr>
        <p:spPr>
          <a:xfrm>
            <a:off x="6903720" y="5029200"/>
            <a:ext cx="1143000" cy="1143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100" b="1">
                <a:solidFill>
                  <a:srgbClr val="1B2A4E"/>
                </a:solidFill>
                <a:latin typeface="Calibri"/>
              </a:rPr>
              <a:t>Students</a:t>
            </a:r>
          </a:p>
        </p:txBody>
      </p:sp>
      <p:sp>
        <p:nvSpPr>
          <p:cNvPr id="26" name="Oval 25"/>
          <p:cNvSpPr/>
          <p:nvPr/>
        </p:nvSpPr>
        <p:spPr>
          <a:xfrm>
            <a:off x="10744200" y="5029200"/>
            <a:ext cx="1143000" cy="1143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100" b="1">
                <a:solidFill>
                  <a:srgbClr val="1B2A4E"/>
                </a:solidFill>
                <a:latin typeface="Calibri"/>
              </a:rPr>
              <a:t>Admins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PRODUCT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Delivered in Two Strategic Phases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A phased rollout ensures quality, stability, and rapid time-to-value.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103120"/>
            <a:ext cx="5532120" cy="4023360"/>
          </a:xfrm>
          <a:prstGeom prst="rect">
            <a:avLst/>
          </a:prstGeom>
          <a:solidFill>
            <a:srgbClr val="FFFFFF"/>
          </a:solidFill>
          <a:ln w="15240">
            <a:solidFill>
              <a:srgbClr val="B0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2103120"/>
            <a:ext cx="5532120" cy="1143000"/>
          </a:xfrm>
          <a:prstGeom prst="rect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6771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PHASE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267712"/>
            <a:ext cx="1417320" cy="292608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97680" y="2267712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1B2A4E"/>
                </a:solidFill>
                <a:latin typeface="Calibri"/>
              </a:rPr>
              <a:t>LAUNCH READY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651760"/>
            <a:ext cx="4892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Web Platform + Android App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74720"/>
            <a:ext cx="489204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Responsive web portal for administrators and teachers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Native Android mobile app for parents and students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All core features: academics, communication, finance, attendance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Real-time notifications and announcements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Fully launched at Go-Live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9360" y="2103120"/>
            <a:ext cx="5532120" cy="4023360"/>
          </a:xfrm>
          <a:prstGeom prst="rect">
            <a:avLst/>
          </a:prstGeom>
          <a:solidFill>
            <a:srgbClr val="FFFFFF"/>
          </a:solidFill>
          <a:ln w="15240">
            <a:solidFill>
              <a:srgbClr val="B0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09360" y="2103120"/>
            <a:ext cx="5532120" cy="1143000"/>
          </a:xfrm>
          <a:prstGeom prst="rect">
            <a:avLst/>
          </a:prstGeom>
          <a:solidFill>
            <a:srgbClr val="4A5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226771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PHASE 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104120" y="2267712"/>
            <a:ext cx="1417320" cy="292608"/>
          </a:xfrm>
          <a:prstGeom prst="rect">
            <a:avLst/>
          </a:prstGeom>
          <a:solidFill>
            <a:srgbClr val="D8DC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04120" y="2267712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1B2A4E"/>
                </a:solidFill>
                <a:latin typeface="Calibri"/>
              </a:rPr>
              <a:t>COMING NEXT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2651760"/>
            <a:ext cx="4892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iOS Mobile Application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474720"/>
            <a:ext cx="489204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Native iOS app for iPhone and iPad users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Full feature parity with the Android experience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Optimized performance and native Apple design patterns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Push notifications via APNs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Seamless integration with the existing platform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ACCESS &amp;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One Platform, Six Secure Roles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Each role is a separate login with its own permissions — staff only see what they should.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24028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246888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Pa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44144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Parent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0896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Follows each child: grades, attendance, fees, bus and chat.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224028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44568" y="246888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6088" y="244144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Student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10896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Homework, results and timetable for their own grade level.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9016" y="224028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57616" y="246888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89136" y="244144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Teacher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6" y="310896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Classes, attendance, grades and 360° student profiles.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16052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43891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Pr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436168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Principal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02920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School-wide oversight, students and behaviour moderation.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15968" y="416052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544568" y="43891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Sv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76088" y="436168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Supervisor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502920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One subject across every class and its teachers.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29016" y="4160520"/>
            <a:ext cx="3566160" cy="178308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57616" y="438912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Ac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9136" y="436168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Accounts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57616" y="5029200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Fees and finance only — isolated from academic data.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STUDENT 360°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Shared Behaviour &amp; Performance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Teachers log observations; management decides what is shared — so every teacher knows a student before class.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194560"/>
            <a:ext cx="3566160" cy="21945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24231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39572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Teacher writes a note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063240"/>
            <a:ext cx="310896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Behaviour, academic or achievement — marked Private or Shared by the teacher.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2194560"/>
            <a:ext cx="3566160" cy="21945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44568" y="24231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6088" y="239572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Management reviews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063240"/>
            <a:ext cx="310896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School management sees every note and can switch it between Private and Shared.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9016" y="2194560"/>
            <a:ext cx="3566160" cy="2194560"/>
          </a:xfrm>
          <a:prstGeom prst="rect">
            <a:avLst/>
          </a:prstGeom>
          <a:solidFill>
            <a:srgbClr val="F4F6F9"/>
          </a:solidFill>
          <a:ln w="9525">
            <a:solidFill>
              <a:srgbClr val="E0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57616" y="2423160"/>
            <a:ext cx="594360" cy="594360"/>
          </a:xfrm>
          <a:prstGeom prst="ellipse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D4A84B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89136" y="2395728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B2A4E"/>
                </a:solidFill>
                <a:latin typeface="Calibri"/>
              </a:rPr>
              <a:t>Visible to the right 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6" y="3063240"/>
            <a:ext cx="310896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Calibri"/>
              </a:rPr>
              <a:t>Shared notes appear on the student profile for all teachers, and to the parent.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37760"/>
            <a:ext cx="11183112" cy="9601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937760"/>
            <a:ext cx="10451592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1B2A4E"/>
                </a:solidFill>
                <a:latin typeface="Calibri"/>
              </a:rPr>
              <a:t>Result: every teacher understands a student’s needs and behaviour before stepping into the classroom.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502920"/>
            <a:ext cx="73152" cy="731520"/>
          </a:xfrm>
          <a:prstGeom prst="rect">
            <a:avLst/>
          </a:prstGeom>
          <a:solidFill>
            <a:srgbClr val="D4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D4A84B"/>
                </a:solidFill>
                <a:latin typeface="Calibri"/>
              </a:rPr>
              <a:t>TAILORED EXPERIENCES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4980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>
                <a:solidFill>
                  <a:srgbClr val="1B2A4E"/>
                </a:solidFill>
                <a:latin typeface="Calibri"/>
              </a:rPr>
              <a:t>Built Around How Each User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5331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B7280"/>
                </a:solidFill>
                <a:latin typeface="Calibri"/>
              </a:rPr>
              <a:t>The same data, presented for the job each person needs to do.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103120"/>
            <a:ext cx="5532120" cy="4023360"/>
          </a:xfrm>
          <a:prstGeom prst="rect">
            <a:avLst/>
          </a:prstGeom>
          <a:solidFill>
            <a:srgbClr val="FFFFFF"/>
          </a:solidFill>
          <a:ln w="15240">
            <a:solidFill>
              <a:srgbClr val="B0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2103120"/>
            <a:ext cx="5532120" cy="777240"/>
          </a:xfrm>
          <a:prstGeom prst="rect">
            <a:avLst/>
          </a:prstGeom>
          <a:solidFill>
            <a:srgbClr val="1B2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03120"/>
            <a:ext cx="4892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Parent — all children, one login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108960"/>
            <a:ext cx="4892040" cy="2834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Opens on a list of their children with a summary for each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Per-child alerts: attendance, homework due, fees status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Tap a child to see that child’s full dashboard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Academic year and class shown for every child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Simulated online fee payment and teacher chat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2103120"/>
            <a:ext cx="5532120" cy="4023360"/>
          </a:xfrm>
          <a:prstGeom prst="rect">
            <a:avLst/>
          </a:prstGeom>
          <a:solidFill>
            <a:srgbClr val="FFFFFF"/>
          </a:solidFill>
          <a:ln w="15240">
            <a:solidFill>
              <a:srgbClr val="B0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2103120"/>
            <a:ext cx="5532120" cy="777240"/>
          </a:xfrm>
          <a:prstGeom prst="rect">
            <a:avLst/>
          </a:prstGeom>
          <a:solidFill>
            <a:srgbClr val="2E5E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29400" y="2103120"/>
            <a:ext cx="4892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Teacher — from class to student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108960"/>
            <a:ext cx="4892040" cy="2834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Class → student roster → a 360° student profile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Open any exam to see the score breakdown by topic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Attendance history and absences at a glance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Read shared notes from other teachers about the student</a:t>
            </a:r>
          </a:p>
          <a:p>
            <a:pPr algn="l">
              <a:lnSpc>
                <a:spcPct val="140000"/>
              </a:lnSpc>
            </a:pPr>
            <a:r>
              <a:rPr sz="1300" b="1">
                <a:solidFill>
                  <a:srgbClr val="D4A84B"/>
                </a:solidFill>
                <a:latin typeface="Calibri"/>
              </a:rPr>
              <a:t>●  </a:t>
            </a:r>
            <a:r>
              <a:rPr sz="1300">
                <a:solidFill>
                  <a:srgbClr val="0A1628"/>
                </a:solidFill>
                <a:latin typeface="Calibri"/>
              </a:rPr>
              <a:t>Take attendance, post homework and enter grades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5379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Schola  |  schola.eg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537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6B7280"/>
                </a:solidFill>
                <a:latin typeface="Calibri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